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264" r:id="rId5"/>
    <p:sldId id="259" r:id="rId6"/>
    <p:sldId id="261" r:id="rId7"/>
    <p:sldId id="257" r:id="rId8"/>
    <p:sldId id="260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52" autoAdjust="0"/>
  </p:normalViewPr>
  <p:slideViewPr>
    <p:cSldViewPr>
      <p:cViewPr varScale="1">
        <p:scale>
          <a:sx n="85" d="100"/>
          <a:sy n="85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CDA0-A9BE-4E8A-AC04-65F0860E0CC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D891D-A630-469F-87CE-501A6B028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8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Упорядоченная, иерархическая классификация важна прежде всего для педагога-практика по следующим причинам: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Концентрация усилий на главном. Пользуясь таксономией, учитель не только выделяет и конкретизирует цели учения, но и упорядочивает их, определяя первоочередные задачи, порядок и перспективы дальнейшей работы.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Ясность и гласность в совместной работе учителя и учеников. Конкретная классификация даёт возможность разъяснить учащимся ориентиры учебной работы, обсудить 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Создание эталонов оценки результатов обучения. Обращение к чётким формулировкам целей, которые выражены через результаты деятельности, поддаётся более надёжной и объективной оценке.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891D-A630-469F-87CE-501A6B0282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6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98r3fVtZF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Оценка качества когнитивного развития на основе таксономии </a:t>
            </a:r>
            <a:r>
              <a:rPr lang="ru-RU" dirty="0" err="1" smtClean="0"/>
              <a:t>Блума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3201535" cy="1752600"/>
          </a:xfrm>
        </p:spPr>
        <p:txBody>
          <a:bodyPr/>
          <a:lstStyle/>
          <a:p>
            <a:r>
              <a:rPr lang="ru-RU" dirty="0" smtClean="0"/>
              <a:t>28.08.2017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35" y="3068960"/>
            <a:ext cx="3913309" cy="308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9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2" y="299789"/>
            <a:ext cx="8788066" cy="6225555"/>
          </a:xfrm>
        </p:spPr>
      </p:pic>
    </p:spTree>
    <p:extLst>
      <p:ext uri="{BB962C8B-B14F-4D97-AF65-F5344CB8AC3E}">
        <p14:creationId xmlns:p14="http://schemas.microsoft.com/office/powerpoint/2010/main" val="33414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Когнитивное развитие – познавательные УУД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42980" y="1772816"/>
            <a:ext cx="3240264" cy="4176464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r>
              <a:rPr lang="ru-RU" dirty="0" smtClean="0"/>
              <a:t>Когнитивные образовательные технологии</a:t>
            </a:r>
          </a:p>
          <a:p>
            <a:pPr lvl="1"/>
            <a:r>
              <a:rPr lang="ru-RU" dirty="0" smtClean="0"/>
              <a:t>ТРКМ</a:t>
            </a:r>
          </a:p>
          <a:p>
            <a:pPr lvl="1"/>
            <a:r>
              <a:rPr lang="ru-RU" dirty="0" smtClean="0"/>
              <a:t>Проектное обучение</a:t>
            </a:r>
          </a:p>
          <a:p>
            <a:r>
              <a:rPr lang="ru-RU" dirty="0" smtClean="0"/>
              <a:t>Когнитивные методы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5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Дидактические принципы</a:t>
            </a:r>
            <a:r>
              <a:rPr lang="en-US" sz="3600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Brain</a:t>
            </a:r>
            <a:r>
              <a:rPr lang="ru-RU" sz="3600" dirty="0" smtClean="0"/>
              <a:t> </a:t>
            </a:r>
            <a:r>
              <a:rPr lang="en-US" sz="3600" dirty="0" smtClean="0"/>
              <a:t>based </a:t>
            </a:r>
            <a:r>
              <a:rPr lang="en-US" sz="3600" dirty="0"/>
              <a:t>learning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мозг </a:t>
            </a:r>
            <a:r>
              <a:rPr lang="ru-RU" sz="2800" dirty="0"/>
              <a:t>может выполнять несколько видов деятельности, одно­временно воспринимать части и целое;</a:t>
            </a:r>
          </a:p>
          <a:p>
            <a:pPr lvl="0"/>
            <a:r>
              <a:rPr lang="ru-RU" sz="2800" dirty="0"/>
              <a:t>информация может храниться в различных отделах головного мозга и может быть получена различными способами;</a:t>
            </a:r>
          </a:p>
          <a:p>
            <a:pPr lvl="0"/>
            <a:r>
              <a:rPr lang="ru-RU" sz="2800" dirty="0"/>
              <a:t>поиск – основа мозговой деятельности;</a:t>
            </a:r>
          </a:p>
          <a:p>
            <a:pPr lvl="0"/>
            <a:r>
              <a:rPr lang="ru-RU" sz="2800" dirty="0"/>
              <a:t>эмоции влияют на внимание и память; </a:t>
            </a:r>
          </a:p>
          <a:p>
            <a:pPr lvl="0"/>
            <a:r>
              <a:rPr lang="ru-RU" sz="2800" dirty="0"/>
              <a:t>интеллектуальное развитие происходит лучше, если ученики взаимодействуют и друг с </a:t>
            </a:r>
            <a:r>
              <a:rPr lang="ru-RU" sz="2800" dirty="0" smtClean="0"/>
              <a:t>другом</a:t>
            </a:r>
            <a:endParaRPr lang="ru-RU" sz="2800" dirty="0"/>
          </a:p>
        </p:txBody>
      </p:sp>
      <p:pic>
        <p:nvPicPr>
          <p:cNvPr id="3074" name="Picture 2" descr="Картинки по запросу смарт эдьюкейш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76779"/>
            <a:ext cx="1927084" cy="181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Уровни сложности заданий и усвоения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Концентрация </a:t>
            </a:r>
            <a:r>
              <a:rPr lang="ru-RU" dirty="0"/>
              <a:t>усилий на главном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Ясность </a:t>
            </a:r>
            <a:r>
              <a:rPr lang="ru-RU" dirty="0"/>
              <a:t>и гласность в совместной работе учителя и учеников.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эталонов оценки результатов обучения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25" y="3789040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61288" cy="1143000"/>
          </a:xfrm>
        </p:spPr>
        <p:txBody>
          <a:bodyPr/>
          <a:lstStyle/>
          <a:p>
            <a:pPr>
              <a:defRPr/>
            </a:pPr>
            <a:r>
              <a:rPr lang="ru-RU" sz="4000" smtClean="0"/>
              <a:t>Таксономия Блума</a:t>
            </a:r>
            <a:endParaRPr lang="en-US" sz="4000" smtClean="0"/>
          </a:p>
        </p:txBody>
      </p:sp>
      <p:sp>
        <p:nvSpPr>
          <p:cNvPr id="57139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534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Таксономия учебных целей, уровней развития познавательных способностей</a:t>
            </a:r>
          </a:p>
          <a:p>
            <a:pPr eaLnBrk="1" hangingPunct="1">
              <a:defRPr/>
            </a:pPr>
            <a:r>
              <a:rPr lang="ru-RU" sz="2400" dirty="0" smtClean="0"/>
              <a:t>Предполагает, что в «основании пирамиды» находятся знания, на вершине - деятельности</a:t>
            </a:r>
            <a:endParaRPr lang="en-US" sz="24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81808" y="2636912"/>
            <a:ext cx="3733800" cy="3581400"/>
            <a:chOff x="6840" y="1980"/>
            <a:chExt cx="3780" cy="2913"/>
          </a:xfrm>
        </p:grpSpPr>
        <p:sp>
          <p:nvSpPr>
            <p:cNvPr id="8207" name="AutoShape 6"/>
            <p:cNvSpPr>
              <a:spLocks noChangeArrowheads="1"/>
            </p:cNvSpPr>
            <p:nvPr/>
          </p:nvSpPr>
          <p:spPr bwMode="auto">
            <a:xfrm>
              <a:off x="6840" y="1980"/>
              <a:ext cx="3780" cy="291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/>
            </a:p>
          </p:txBody>
        </p:sp>
        <p:sp>
          <p:nvSpPr>
            <p:cNvPr id="8208" name="Line 7"/>
            <p:cNvSpPr>
              <a:spLocks noChangeShapeType="1"/>
            </p:cNvSpPr>
            <p:nvPr/>
          </p:nvSpPr>
          <p:spPr bwMode="auto">
            <a:xfrm>
              <a:off x="8327" y="2600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8"/>
            <p:cNvSpPr>
              <a:spLocks noChangeShapeType="1"/>
            </p:cNvSpPr>
            <p:nvPr/>
          </p:nvSpPr>
          <p:spPr bwMode="auto">
            <a:xfrm>
              <a:off x="8052" y="3034"/>
              <a:ext cx="1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9"/>
            <p:cNvSpPr>
              <a:spLocks noChangeShapeType="1"/>
            </p:cNvSpPr>
            <p:nvPr/>
          </p:nvSpPr>
          <p:spPr bwMode="auto">
            <a:xfrm>
              <a:off x="7744" y="3514"/>
              <a:ext cx="19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10"/>
            <p:cNvSpPr>
              <a:spLocks noChangeShapeType="1"/>
            </p:cNvSpPr>
            <p:nvPr/>
          </p:nvSpPr>
          <p:spPr bwMode="auto">
            <a:xfrm>
              <a:off x="7119" y="4459"/>
              <a:ext cx="32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11"/>
            <p:cNvSpPr>
              <a:spLocks noChangeShapeType="1"/>
            </p:cNvSpPr>
            <p:nvPr/>
          </p:nvSpPr>
          <p:spPr bwMode="auto">
            <a:xfrm>
              <a:off x="7403" y="4025"/>
              <a:ext cx="26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1405" name="Text Box 13"/>
          <p:cNvSpPr txBox="1">
            <a:spLocks noChangeArrowheads="1"/>
          </p:cNvSpPr>
          <p:nvPr/>
        </p:nvSpPr>
        <p:spPr bwMode="auto">
          <a:xfrm>
            <a:off x="3723208" y="3041725"/>
            <a:ext cx="17272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800" b="0" dirty="0"/>
              <a:t>Оценка</a:t>
            </a:r>
            <a:endParaRPr lang="en-US" sz="1800" dirty="0"/>
          </a:p>
        </p:txBody>
      </p:sp>
      <p:sp>
        <p:nvSpPr>
          <p:cNvPr id="571407" name="Text Box 15"/>
          <p:cNvSpPr txBox="1">
            <a:spLocks noChangeArrowheads="1"/>
          </p:cNvSpPr>
          <p:nvPr/>
        </p:nvSpPr>
        <p:spPr bwMode="auto">
          <a:xfrm>
            <a:off x="3477146" y="3498925"/>
            <a:ext cx="22193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800" b="0"/>
              <a:t>Синтез</a:t>
            </a:r>
            <a:endParaRPr lang="en-US" sz="1800"/>
          </a:p>
        </p:txBody>
      </p:sp>
      <p:sp>
        <p:nvSpPr>
          <p:cNvPr id="571408" name="Text Box 16"/>
          <p:cNvSpPr txBox="1">
            <a:spLocks noChangeArrowheads="1"/>
          </p:cNvSpPr>
          <p:nvPr/>
        </p:nvSpPr>
        <p:spPr bwMode="auto">
          <a:xfrm>
            <a:off x="3231083" y="4032325"/>
            <a:ext cx="27114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800" b="0"/>
              <a:t>Анализ</a:t>
            </a:r>
            <a:endParaRPr lang="en-US" sz="1800"/>
          </a:p>
        </p:txBody>
      </p:sp>
      <p:sp>
        <p:nvSpPr>
          <p:cNvPr id="571409" name="Text Box 17"/>
          <p:cNvSpPr txBox="1">
            <a:spLocks noChangeArrowheads="1"/>
          </p:cNvSpPr>
          <p:nvPr/>
        </p:nvSpPr>
        <p:spPr bwMode="auto">
          <a:xfrm>
            <a:off x="2983433" y="4641925"/>
            <a:ext cx="32067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800" b="0"/>
              <a:t>Использование</a:t>
            </a:r>
            <a:endParaRPr lang="en-US" sz="1800"/>
          </a:p>
        </p:txBody>
      </p:sp>
      <p:sp>
        <p:nvSpPr>
          <p:cNvPr id="571410" name="Text Box 18"/>
          <p:cNvSpPr txBox="1">
            <a:spLocks noChangeArrowheads="1"/>
          </p:cNvSpPr>
          <p:nvPr/>
        </p:nvSpPr>
        <p:spPr bwMode="auto">
          <a:xfrm>
            <a:off x="2737371" y="5251525"/>
            <a:ext cx="36988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800" b="0"/>
              <a:t>Понимание</a:t>
            </a:r>
            <a:endParaRPr lang="en-US" sz="1800"/>
          </a:p>
        </p:txBody>
      </p:sp>
      <p:sp>
        <p:nvSpPr>
          <p:cNvPr id="571411" name="Text Box 19"/>
          <p:cNvSpPr txBox="1">
            <a:spLocks noChangeArrowheads="1"/>
          </p:cNvSpPr>
          <p:nvPr/>
        </p:nvSpPr>
        <p:spPr bwMode="auto">
          <a:xfrm>
            <a:off x="2737371" y="5784925"/>
            <a:ext cx="36988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800" b="0"/>
              <a:t>Знание</a:t>
            </a:r>
            <a:endParaRPr lang="en-US" sz="1800"/>
          </a:p>
        </p:txBody>
      </p:sp>
      <p:sp>
        <p:nvSpPr>
          <p:cNvPr id="571413" name="Line 21"/>
          <p:cNvSpPr>
            <a:spLocks noChangeShapeType="1"/>
          </p:cNvSpPr>
          <p:nvPr/>
        </p:nvSpPr>
        <p:spPr bwMode="auto">
          <a:xfrm>
            <a:off x="1462608" y="4541912"/>
            <a:ext cx="6477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005408" y="3016325"/>
            <a:ext cx="7239000" cy="1373187"/>
            <a:chOff x="1104" y="2255"/>
            <a:chExt cx="4560" cy="865"/>
          </a:xfrm>
        </p:grpSpPr>
        <p:sp>
          <p:nvSpPr>
            <p:cNvPr id="8205" name="Text Box 22"/>
            <p:cNvSpPr txBox="1">
              <a:spLocks noChangeArrowheads="1"/>
            </p:cNvSpPr>
            <p:nvPr/>
          </p:nvSpPr>
          <p:spPr bwMode="auto">
            <a:xfrm>
              <a:off x="3792" y="2255"/>
              <a:ext cx="187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800" i="1" dirty="0">
                  <a:solidFill>
                    <a:srgbClr val="C00000"/>
                  </a:solidFill>
                </a:rPr>
                <a:t>Мышление высокого уровня</a:t>
              </a:r>
            </a:p>
          </p:txBody>
        </p:sp>
        <p:sp>
          <p:nvSpPr>
            <p:cNvPr id="8206" name="Text Box 23"/>
            <p:cNvSpPr txBox="1">
              <a:spLocks noChangeArrowheads="1"/>
            </p:cNvSpPr>
            <p:nvPr/>
          </p:nvSpPr>
          <p:spPr bwMode="auto">
            <a:xfrm>
              <a:off x="1104" y="2255"/>
              <a:ext cx="187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800" i="1">
                  <a:solidFill>
                    <a:srgbClr val="C00000"/>
                  </a:solidFill>
                </a:rPr>
                <a:t>Мышление высокого уровня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11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877341" cy="5505475"/>
          </a:xfrm>
        </p:spPr>
      </p:pic>
    </p:spTree>
    <p:extLst>
      <p:ext uri="{BB962C8B-B14F-4D97-AF65-F5344CB8AC3E}">
        <p14:creationId xmlns:p14="http://schemas.microsoft.com/office/powerpoint/2010/main" val="26746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009830"/>
              </p:ext>
            </p:extLst>
          </p:nvPr>
        </p:nvGraphicFramePr>
        <p:xfrm>
          <a:off x="467546" y="332656"/>
          <a:ext cx="8208909" cy="6188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4"/>
                <a:gridCol w="5544615"/>
              </a:tblGrid>
              <a:tr h="8369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 dirty="0">
                          <a:effectLst/>
                        </a:rPr>
                        <a:t>Познава­тельные</a:t>
                      </a:r>
                      <a:endParaRPr lang="ru-RU" sz="2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 dirty="0">
                          <a:effectLst/>
                        </a:rPr>
                        <a:t>процессы</a:t>
                      </a:r>
                      <a:endParaRPr lang="ru-RU" sz="2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 dirty="0">
                          <a:effectLst/>
                        </a:rPr>
                        <a:t>Формули­ровки за­даний</a:t>
                      </a:r>
                      <a:endParaRPr lang="ru-RU" sz="2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0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>
                          <a:effectLst/>
                        </a:rPr>
                        <a:t>запоминание</a:t>
                      </a:r>
                      <a:endParaRPr lang="ru-RU" sz="26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 dirty="0" smtClean="0">
                          <a:effectLst/>
                        </a:rPr>
                        <a:t>сказать,</a:t>
                      </a:r>
                      <a:r>
                        <a:rPr lang="ru-RU" sz="2600" spc="0" baseline="0" dirty="0" smtClean="0">
                          <a:effectLst/>
                        </a:rPr>
                        <a:t> </a:t>
                      </a:r>
                      <a:r>
                        <a:rPr lang="ru-RU" sz="2600" spc="0" dirty="0" smtClean="0">
                          <a:effectLst/>
                        </a:rPr>
                        <a:t>перечислить, написать, назвать </a:t>
                      </a:r>
                      <a:r>
                        <a:rPr lang="ru-RU" sz="2600" spc="0" dirty="0">
                          <a:effectLst/>
                        </a:rPr>
                        <a:t>и др.</a:t>
                      </a:r>
                      <a:endParaRPr lang="ru-RU" sz="2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1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>
                          <a:effectLst/>
                        </a:rPr>
                        <a:t>понимание</a:t>
                      </a:r>
                      <a:endParaRPr lang="ru-RU" sz="26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 dirty="0" smtClean="0">
                          <a:effectLst/>
                        </a:rPr>
                        <a:t>объяснить, сравнить, предсказать, визуализи­ровать </a:t>
                      </a:r>
                      <a:r>
                        <a:rPr lang="ru-RU" sz="2600" spc="0" dirty="0">
                          <a:effectLst/>
                        </a:rPr>
                        <a:t>и др.</a:t>
                      </a:r>
                      <a:endParaRPr lang="ru-RU" sz="2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1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>
                          <a:effectLst/>
                        </a:rPr>
                        <a:t>применение</a:t>
                      </a:r>
                      <a:endParaRPr lang="ru-RU" sz="26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 dirty="0" smtClean="0">
                          <a:effectLst/>
                        </a:rPr>
                        <a:t>решить, показать, классифициро­вать, конструировать </a:t>
                      </a:r>
                      <a:r>
                        <a:rPr lang="ru-RU" sz="2600" spc="0" dirty="0">
                          <a:effectLst/>
                        </a:rPr>
                        <a:t>и др.</a:t>
                      </a:r>
                      <a:endParaRPr lang="ru-RU" sz="2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1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>
                          <a:effectLst/>
                        </a:rPr>
                        <a:t>анализ</a:t>
                      </a:r>
                      <a:endParaRPr lang="ru-RU" sz="26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 dirty="0" smtClean="0">
                          <a:effectLst/>
                        </a:rPr>
                        <a:t>характеризовать, анализировать, исследовать, противопоста­вить </a:t>
                      </a:r>
                      <a:r>
                        <a:rPr lang="ru-RU" sz="2600" spc="0" dirty="0">
                          <a:effectLst/>
                        </a:rPr>
                        <a:t>и др.</a:t>
                      </a:r>
                      <a:endParaRPr lang="ru-RU" sz="2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1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>
                          <a:effectLst/>
                        </a:rPr>
                        <a:t>оценивание</a:t>
                      </a:r>
                      <a:endParaRPr lang="ru-RU" sz="26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 dirty="0" smtClean="0">
                          <a:effectLst/>
                        </a:rPr>
                        <a:t>судить, обосновать, спорить, критиковать </a:t>
                      </a:r>
                      <a:r>
                        <a:rPr lang="ru-RU" sz="2600" spc="0" dirty="0">
                          <a:effectLst/>
                        </a:rPr>
                        <a:t>и др.</a:t>
                      </a:r>
                      <a:endParaRPr lang="ru-RU" sz="2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0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>
                          <a:effectLst/>
                        </a:rPr>
                        <a:t>создание</a:t>
                      </a:r>
                      <a:endParaRPr lang="ru-RU" sz="26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spc="0" dirty="0" smtClean="0">
                          <a:effectLst/>
                        </a:rPr>
                        <a:t>творить, изобретать, сочинять, выдвигать </a:t>
                      </a:r>
                      <a:r>
                        <a:rPr lang="ru-RU" sz="2600" spc="0" dirty="0">
                          <a:effectLst/>
                        </a:rPr>
                        <a:t>и др.</a:t>
                      </a:r>
                      <a:endParaRPr lang="ru-RU" sz="2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2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0" y="587821"/>
            <a:ext cx="7650014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9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2" y="188641"/>
            <a:ext cx="8600455" cy="6552728"/>
          </a:xfrm>
        </p:spPr>
      </p:pic>
    </p:spTree>
    <p:extLst>
      <p:ext uri="{BB962C8B-B14F-4D97-AF65-F5344CB8AC3E}">
        <p14:creationId xmlns:p14="http://schemas.microsoft.com/office/powerpoint/2010/main" val="22491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312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Оценка качества когнитивного развития на основе таксономии Блума</vt:lpstr>
      <vt:lpstr>Когнитивное развитие – познавательные УУД</vt:lpstr>
      <vt:lpstr>Дидактические принципы  Brain based learning</vt:lpstr>
      <vt:lpstr>Уровни сложности заданий и усвоения знаний</vt:lpstr>
      <vt:lpstr>Таксономия Блума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MCRO</dc:creator>
  <cp:lastModifiedBy>NaVEg</cp:lastModifiedBy>
  <cp:revision>26</cp:revision>
  <dcterms:created xsi:type="dcterms:W3CDTF">2017-08-01T08:09:55Z</dcterms:created>
  <dcterms:modified xsi:type="dcterms:W3CDTF">2017-08-27T14:58:24Z</dcterms:modified>
</cp:coreProperties>
</file>